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6"/>
  </p:notesMasterIdLst>
  <p:sldIdLst>
    <p:sldId id="289" r:id="rId2"/>
    <p:sldId id="290" r:id="rId3"/>
    <p:sldId id="309" r:id="rId4"/>
    <p:sldId id="303" r:id="rId5"/>
    <p:sldId id="295" r:id="rId6"/>
    <p:sldId id="314" r:id="rId7"/>
    <p:sldId id="292" r:id="rId8"/>
    <p:sldId id="294" r:id="rId9"/>
    <p:sldId id="300" r:id="rId10"/>
    <p:sldId id="307" r:id="rId11"/>
    <p:sldId id="296" r:id="rId12"/>
    <p:sldId id="310" r:id="rId13"/>
    <p:sldId id="297" r:id="rId14"/>
    <p:sldId id="287" r:id="rId15"/>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108"/>
  </p:normalViewPr>
  <p:slideViewPr>
    <p:cSldViewPr snapToGrid="0" snapToObjects="1">
      <p:cViewPr varScale="1">
        <p:scale>
          <a:sx n="136" d="100"/>
          <a:sy n="136" d="100"/>
        </p:scale>
        <p:origin x="296" y="184"/>
      </p:cViewPr>
      <p:guideLst/>
    </p:cSldViewPr>
  </p:slideViewPr>
  <p:notesTextViewPr>
    <p:cViewPr>
      <p:scale>
        <a:sx n="1" d="1"/>
        <a:sy n="1" d="1"/>
      </p:scale>
      <p:origin x="0" y="-367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fsf.org/blogs/licensing/creative-commons-by-sa-4-0-declared-one-way-compatible-with-gnu-gpl-version-3#:~:text=Creative%20Commons%20BY%2DSA%204.0,Working%20together%20for%20free%20softwar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dirty="0"/>
              <a:t>    - Containers and docker</a:t>
            </a:r>
          </a:p>
          <a:p>
            <a:endParaRPr lang="en-US" dirty="0"/>
          </a:p>
          <a:p>
            <a:r>
              <a:rPr lang="en-US" dirty="0"/>
              <a:t>What was FOSS? </a:t>
            </a:r>
          </a:p>
          <a:p>
            <a:r>
              <a:rPr lang="en-US" dirty="0"/>
              <a:t>  - Free and Open Source Software</a:t>
            </a:r>
          </a:p>
          <a:p>
            <a:r>
              <a:rPr lang="en-US" dirty="0"/>
              <a:t>What did that mean?</a:t>
            </a:r>
          </a:p>
          <a:p>
            <a:r>
              <a:rPr lang="en-US" dirty="0"/>
              <a:t>  - Four Freedoms (https://</a:t>
            </a:r>
            <a:r>
              <a:rPr lang="en-US" dirty="0" err="1"/>
              <a:t>www.gnu.org</a:t>
            </a:r>
            <a:r>
              <a:rPr lang="en-US" dirty="0"/>
              <a:t>/philosophy/</a:t>
            </a:r>
            <a:r>
              <a:rPr lang="en-US" dirty="0" err="1"/>
              <a:t>free-sw.en.html#four-freedoms</a:t>
            </a:r>
            <a:r>
              <a:rPr lang="en-US" dirty="0"/>
              <a:t>)</a:t>
            </a:r>
          </a:p>
          <a:p>
            <a:r>
              <a:rPr lang="en-US" dirty="0"/>
              <a:t>  - Collect a list of these on the board.</a:t>
            </a:r>
          </a:p>
          <a:p>
            <a:r>
              <a:rPr lang="en-US" dirty="0"/>
              <a:t>    - Run and use the program how you wish</a:t>
            </a:r>
          </a:p>
          <a:p>
            <a:r>
              <a:rPr lang="en-US" dirty="0"/>
              <a:t>    - Study and change the program</a:t>
            </a:r>
          </a:p>
          <a:p>
            <a:r>
              <a:rPr lang="en-US" dirty="0"/>
              <a:t>      - Note – this requires the source be open.</a:t>
            </a:r>
          </a:p>
          <a:p>
            <a:r>
              <a:rPr lang="en-US" dirty="0"/>
              <a:t>    - Redistribute copies</a:t>
            </a:r>
          </a:p>
          <a:p>
            <a:r>
              <a:rPr lang="en-US" dirty="0"/>
              <a:t>    - Redistribute copies with your modifications</a:t>
            </a:r>
          </a:p>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ASK: What permissions does this section of the license grant?</a:t>
            </a:r>
          </a:p>
          <a:p>
            <a:r>
              <a:rPr lang="en-US" dirty="0"/>
              <a:t>  - what does it mean?</a:t>
            </a:r>
          </a:p>
          <a:p>
            <a:r>
              <a:rPr lang="en-US" dirty="0"/>
              <a:t>    - you may convey a work based on the program…</a:t>
            </a:r>
          </a:p>
          <a:p>
            <a:r>
              <a:rPr lang="en-US" dirty="0"/>
              <a:t>    - you can redistribute the program with modifications…</a:t>
            </a:r>
          </a:p>
          <a:p>
            <a:r>
              <a:rPr lang="en-US" dirty="0"/>
              <a:t>  - Earlier sections in the license grant the other permissions.</a:t>
            </a:r>
          </a:p>
          <a:p>
            <a:endParaRPr lang="en-US" dirty="0"/>
          </a:p>
          <a:p>
            <a:r>
              <a:rPr lang="en-US" dirty="0"/>
              <a:t>ASK: What is required to receive that permission?</a:t>
            </a:r>
          </a:p>
          <a:p>
            <a:r>
              <a:rPr lang="en-US" dirty="0"/>
              <a:t>  - Must indicate that you’ve changed the program and when.</a:t>
            </a:r>
          </a:p>
          <a:p>
            <a:r>
              <a:rPr lang="en-US" dirty="0"/>
              <a:t>  - Must clearly indicate that it is released under this licensee.</a:t>
            </a:r>
          </a:p>
          <a:p>
            <a:r>
              <a:rPr lang="en-US" dirty="0"/>
              <a:t>  - THE BIG ONE!!!</a:t>
            </a:r>
          </a:p>
          <a:p>
            <a:r>
              <a:rPr lang="en-US" dirty="0"/>
              <a:t>    - “the entire work, as a whole,” must be licensed in the same way to anyone.</a:t>
            </a:r>
          </a:p>
          <a:p>
            <a:endParaRPr lang="en-US" dirty="0"/>
          </a:p>
          <a:p>
            <a:r>
              <a:rPr lang="en-US" dirty="0"/>
              <a:t>ASK: Is this license permissive or copyleft?</a:t>
            </a:r>
          </a:p>
          <a:p>
            <a:r>
              <a:rPr lang="en-US" dirty="0"/>
              <a:t>  - Why do you think that?</a:t>
            </a:r>
          </a:p>
          <a:p>
            <a:endParaRPr lang="en-US" dirty="0"/>
          </a:p>
          <a:p>
            <a:endParaRPr lang="en-US" dirty="0"/>
          </a:p>
        </p:txBody>
      </p:sp>
    </p:spTree>
    <p:extLst>
      <p:ext uri="{BB962C8B-B14F-4D97-AF65-F5344CB8AC3E}">
        <p14:creationId xmlns:p14="http://schemas.microsoft.com/office/powerpoint/2010/main" val="569538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 Overflow:</a:t>
            </a:r>
          </a:p>
          <a:p>
            <a:r>
              <a:rPr lang="en-US" dirty="0"/>
              <a:t>  - A site where a community of users post and answer technical questions for each other.</a:t>
            </a:r>
          </a:p>
          <a:p>
            <a:r>
              <a:rPr lang="en-US" dirty="0"/>
              <a:t>  - If you search for an error message or a question about how to do something programming related, you will likely get stack overflow hits.</a:t>
            </a:r>
          </a:p>
          <a:p>
            <a:r>
              <a:rPr lang="en-US" dirty="0"/>
              <a:t>    - Extremely useful when used correctly.</a:t>
            </a:r>
          </a:p>
          <a:p>
            <a:r>
              <a:rPr lang="en-US" dirty="0"/>
              <a:t>  - Has anyone ever used this site?</a:t>
            </a:r>
          </a:p>
          <a:p>
            <a:endParaRPr lang="en-US" dirty="0"/>
          </a:p>
          <a:p>
            <a:r>
              <a:rPr lang="en-US" dirty="0"/>
              <a:t>So what about the copyright of the content on Stack Overflow: </a:t>
            </a:r>
          </a:p>
          <a:p>
            <a:r>
              <a:rPr lang="en-US" dirty="0"/>
              <a:t>  - We know that soon as someone writes a question, or an answer then they own the copyright to that.</a:t>
            </a:r>
          </a:p>
          <a:p>
            <a:endParaRPr lang="en-US" dirty="0"/>
          </a:p>
          <a:p>
            <a:r>
              <a:rPr lang="en-US" dirty="0"/>
              <a:t>But… </a:t>
            </a:r>
          </a:p>
          <a:p>
            <a:r>
              <a:rPr lang="en-US" dirty="0"/>
              <a:t>  - If you look at the bottom of a Stack Overflow page you will see that:</a:t>
            </a:r>
          </a:p>
          <a:p>
            <a:r>
              <a:rPr lang="en-US" dirty="0"/>
              <a:t>    - ”user contributions [are] licensed under cc by-</a:t>
            </a:r>
            <a:r>
              <a:rPr lang="en-US" dirty="0" err="1"/>
              <a:t>sa</a:t>
            </a:r>
            <a:r>
              <a:rPr lang="en-US" dirty="0"/>
              <a:t>”</a:t>
            </a:r>
          </a:p>
          <a:p>
            <a:r>
              <a:rPr lang="en-US" dirty="0"/>
              <a:t>    - Updated on-line to 2022 and a new rev… .but still cc by-</a:t>
            </a:r>
            <a:r>
              <a:rPr lang="en-US" dirty="0" err="1"/>
              <a:t>sa</a:t>
            </a:r>
            <a:endParaRPr lang="en-US" dirty="0"/>
          </a:p>
          <a:p>
            <a:endParaRPr lang="en-US" dirty="0"/>
          </a:p>
          <a:p>
            <a:r>
              <a:rPr lang="en-US" dirty="0"/>
              <a:t>Let’s see what that means…</a:t>
            </a:r>
          </a:p>
          <a:p>
            <a:endParaRPr lang="en-US" dirty="0"/>
          </a:p>
        </p:txBody>
      </p:sp>
    </p:spTree>
    <p:extLst>
      <p:ext uri="{BB962C8B-B14F-4D97-AF65-F5344CB8AC3E}">
        <p14:creationId xmlns:p14="http://schemas.microsoft.com/office/powerpoint/2010/main" val="149791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  - A CC license like others grants permissions for the use of copyrighted material</a:t>
            </a:r>
          </a:p>
          <a:p>
            <a:r>
              <a:rPr lang="en-US" dirty="0"/>
              <a:t>  - With requirements.</a:t>
            </a:r>
          </a:p>
          <a:p>
            <a:r>
              <a:rPr lang="en-US" dirty="0"/>
              <a:t>    - </a:t>
            </a:r>
            <a:r>
              <a:rPr lang="en-US" b="1" dirty="0"/>
              <a:t>by</a:t>
            </a:r>
            <a:r>
              <a:rPr lang="en-US" dirty="0"/>
              <a:t> – is attribution - means you must give credit if you use it.</a:t>
            </a:r>
          </a:p>
          <a:p>
            <a:r>
              <a:rPr lang="en-US" dirty="0"/>
              <a:t>    - </a:t>
            </a:r>
            <a:r>
              <a:rPr lang="en-US" b="1" dirty="0" err="1"/>
              <a:t>sa</a:t>
            </a:r>
            <a:r>
              <a:rPr lang="en-US" dirty="0"/>
              <a:t> - means you must share alike</a:t>
            </a:r>
          </a:p>
          <a:p>
            <a:endParaRPr lang="en-US" dirty="0"/>
          </a:p>
          <a:p>
            <a:r>
              <a:rPr lang="en-US" dirty="0"/>
              <a:t>So as soon as someone posts a question or an answer to Stack Overflow </a:t>
            </a:r>
          </a:p>
          <a:p>
            <a:r>
              <a:rPr lang="en-US" dirty="0"/>
              <a:t>  - That content is licensed to the world under CC by-</a:t>
            </a:r>
            <a:r>
              <a:rPr lang="en-US" dirty="0" err="1"/>
              <a:t>sa</a:t>
            </a:r>
            <a:r>
              <a:rPr lang="en-US" dirty="0"/>
              <a:t>.</a:t>
            </a:r>
          </a:p>
          <a:p>
            <a:endParaRPr lang="en-US" dirty="0"/>
          </a:p>
          <a:p>
            <a:r>
              <a:rPr lang="en-US" dirty="0"/>
              <a:t>ASK: Is this a permissive or copy-left license?</a:t>
            </a:r>
          </a:p>
          <a:p>
            <a:r>
              <a:rPr lang="en-US" dirty="0"/>
              <a:t>  - Copyleft</a:t>
            </a:r>
          </a:p>
          <a:p>
            <a:r>
              <a:rPr lang="en-US" dirty="0"/>
              <a:t>  - NOTE: With CC you can generate the license you want.</a:t>
            </a:r>
          </a:p>
          <a:p>
            <a:r>
              <a:rPr lang="en-US" dirty="0"/>
              <a:t>    - More in a second…</a:t>
            </a:r>
          </a:p>
          <a:p>
            <a:endParaRPr lang="en-US" dirty="0"/>
          </a:p>
          <a:p>
            <a:r>
              <a:rPr lang="en-US" dirty="0"/>
              <a:t>ASK: What implications or questions does a copyleft license raise here?</a:t>
            </a:r>
          </a:p>
          <a:p>
            <a:r>
              <a:rPr lang="en-US" dirty="0"/>
              <a:t>    - Can you copy what you find and use it in your own code?</a:t>
            </a:r>
          </a:p>
          <a:p>
            <a:r>
              <a:rPr lang="en-US" dirty="0"/>
              <a:t>    - What are the requirements for you to receive that permission?</a:t>
            </a:r>
          </a:p>
          <a:p>
            <a:endParaRPr lang="en-US" dirty="0"/>
          </a:p>
          <a:p>
            <a:r>
              <a:rPr lang="en-US" dirty="0"/>
              <a:t>ASK: What are the implications of that?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See what they come up with</a:t>
            </a:r>
          </a:p>
          <a:p>
            <a:r>
              <a:rPr lang="en-US" dirty="0"/>
              <a:t>      - what must you do if you copy it into a homework or lab solution?</a:t>
            </a:r>
          </a:p>
          <a:p>
            <a:r>
              <a:rPr lang="en-US" dirty="0"/>
              <a:t>      - what happens if you are working for a company and copy it into a commercial program? </a:t>
            </a:r>
          </a:p>
          <a:p>
            <a:endParaRPr lang="en-US" dirty="0"/>
          </a:p>
          <a:p>
            <a:r>
              <a:rPr lang="en-US" dirty="0"/>
              <a:t>- You will explore this a little more in activities.</a:t>
            </a:r>
          </a:p>
          <a:p>
            <a:endParaRPr lang="en-US" dirty="0"/>
          </a:p>
          <a:p>
            <a:r>
              <a:rPr lang="en-US" dirty="0"/>
              <a:t>Interesting Side Note:</a:t>
            </a:r>
          </a:p>
          <a:p>
            <a:r>
              <a:rPr lang="en-US" dirty="0"/>
              <a:t>  - Because of the existence of copyleft licenses… </a:t>
            </a:r>
          </a:p>
          <a:p>
            <a:r>
              <a:rPr lang="en-US" dirty="0"/>
              <a:t>  - Commercial software companies go to great length to ensure that no copyleft code appears in their products.</a:t>
            </a:r>
          </a:p>
          <a:p>
            <a:r>
              <a:rPr lang="en-US" dirty="0"/>
              <a:t>    - Clean room design – reverse engineer specs, legal review, separate team implements from specs</a:t>
            </a:r>
          </a:p>
          <a:p>
            <a:r>
              <a:rPr lang="en-US" dirty="0"/>
              <a:t>      - Good for copyright but doesn’t work for patents (ASK: Why not?)</a:t>
            </a:r>
          </a:p>
          <a:p>
            <a:r>
              <a:rPr lang="en-US" dirty="0"/>
              <a:t>    - Legal reviews of software</a:t>
            </a:r>
          </a:p>
          <a:p>
            <a:endParaRPr lang="en-US" dirty="0"/>
          </a:p>
          <a:p>
            <a:r>
              <a:rPr lang="en-US" dirty="0"/>
              <a:t>Another interesting side note (probably beyond the scope):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CC BY SA 4.0 allows one way move from CC -&gt; GPL3 but not the reverse.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That is you put </a:t>
            </a:r>
            <a:r>
              <a:rPr lang="en-US" sz="1800" dirty="0" err="1">
                <a:effectLst/>
                <a:latin typeface="Calibri" panose="020F0502020204030204" pitchFamily="34" charset="0"/>
                <a:ea typeface="DengXian" panose="02010600030101010101" pitchFamily="2" charset="-122"/>
                <a:cs typeface="Arial" panose="020B0604020202020204" pitchFamily="34" charset="0"/>
              </a:rPr>
              <a:t>StackOverflow</a:t>
            </a:r>
            <a:r>
              <a:rPr lang="en-US" sz="1800" dirty="0">
                <a:effectLst/>
                <a:latin typeface="Calibri" panose="020F0502020204030204" pitchFamily="34" charset="0"/>
                <a:ea typeface="DengXian" panose="02010600030101010101" pitchFamily="2" charset="-122"/>
                <a:cs typeface="Arial" panose="020B0604020202020204" pitchFamily="34" charset="0"/>
              </a:rPr>
              <a:t> code into a GPL3 project, but you cannot go the other way.</a:t>
            </a:r>
          </a:p>
          <a:p>
            <a:pPr marL="914400" marR="0" lvl="2">
              <a:spcBef>
                <a:spcPts val="0"/>
              </a:spcBef>
              <a:spcAft>
                <a:spcPts val="0"/>
              </a:spcAft>
            </a:pPr>
            <a:r>
              <a:rPr lang="en-US" sz="1800" u="sng">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https</a:t>
            </a:r>
            <a:r>
              <a:rPr lang="en-US" sz="1800" u="sng" dirty="0">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://www.fsf.org/blogs/licensing/creative-commons-by-sa-4-0-declared-one-way-compatible-with-gnu-gpl-version-3#:~:text=Creative%20Commons%20BY%2DSA%204.0,Working%20together%20for%20free%20software</a:t>
            </a:r>
            <a:endParaRPr lang="en-US" dirty="0"/>
          </a:p>
        </p:txBody>
      </p:sp>
    </p:spTree>
    <p:extLst>
      <p:ext uri="{BB962C8B-B14F-4D97-AF65-F5344CB8AC3E}">
        <p14:creationId xmlns:p14="http://schemas.microsoft.com/office/powerpoint/2010/main" val="348076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a:p>
            <a:r>
              <a:rPr lang="en-US" dirty="0"/>
              <a:t>CC BY-NC</a:t>
            </a:r>
          </a:p>
          <a:p>
            <a:r>
              <a:rPr lang="en-US" dirty="0"/>
              <a:t> - Attribution, Non-Commercial</a:t>
            </a:r>
          </a:p>
          <a:p>
            <a:r>
              <a:rPr lang="en-US" dirty="0"/>
              <a:t> - But not copyleft.</a:t>
            </a:r>
          </a:p>
          <a:p>
            <a:endParaRPr lang="en-US" dirty="0"/>
          </a:p>
          <a:p>
            <a:r>
              <a:rPr lang="en-US" dirty="0"/>
              <a:t>Note CC BY-SA-NC on activities though.</a:t>
            </a:r>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You are likely familiar with these terms.</a:t>
            </a:r>
          </a:p>
          <a:p>
            <a:r>
              <a:rPr lang="en-US" dirty="0"/>
              <a:t>  - But generally there is a lot of confusion around </a:t>
            </a:r>
          </a:p>
          <a:p>
            <a:r>
              <a:rPr lang="en-US" dirty="0"/>
              <a:t>    - what they are</a:t>
            </a:r>
          </a:p>
          <a:p>
            <a:r>
              <a:rPr lang="en-US" dirty="0"/>
              <a:t>    - how they are used</a:t>
            </a:r>
          </a:p>
          <a:p>
            <a:endParaRPr lang="en-US" dirty="0"/>
          </a:p>
          <a:p>
            <a:r>
              <a:rPr lang="en-US" dirty="0"/>
              <a:t>Using the table which gives more precise – but still non-legal – descriptions</a:t>
            </a:r>
          </a:p>
          <a:p>
            <a:endParaRPr lang="en-US" dirty="0"/>
          </a:p>
          <a:p>
            <a:r>
              <a:rPr lang="en-US" dirty="0"/>
              <a:t>In small groups:</a:t>
            </a:r>
          </a:p>
          <a:p>
            <a:r>
              <a:rPr lang="en-US" dirty="0"/>
              <a:t>  - Everyone in group of 3 or 4 neighbors.</a:t>
            </a:r>
          </a:p>
          <a:p>
            <a:r>
              <a:rPr lang="en-US" dirty="0"/>
              <a:t>  - Maybe 5 minutes</a:t>
            </a:r>
          </a:p>
          <a:p>
            <a:endParaRPr lang="en-US" dirty="0"/>
          </a:p>
          <a:p>
            <a:r>
              <a:rPr lang="en-US" dirty="0"/>
              <a:t>Report out.</a:t>
            </a:r>
          </a:p>
          <a:p>
            <a:r>
              <a:rPr lang="en-US" dirty="0"/>
              <a:t>  - Report out and collect lists on the board under headings for each type of protection.</a:t>
            </a:r>
          </a:p>
          <a:p>
            <a:r>
              <a:rPr lang="en-US" dirty="0"/>
              <a:t>  - discuss any disagreements among the groups.</a:t>
            </a:r>
          </a:p>
          <a:p>
            <a:endParaRPr lang="en-US" dirty="0"/>
          </a:p>
          <a:p>
            <a:r>
              <a:rPr lang="en-US" dirty="0"/>
              <a:t>For required:</a:t>
            </a:r>
          </a:p>
          <a:p>
            <a:r>
              <a:rPr lang="en-US" dirty="0"/>
              <a:t>  - Trademark – must be registered with a governing body (e.g. US PTO)</a:t>
            </a:r>
          </a:p>
          <a:p>
            <a:r>
              <a:rPr lang="en-US" dirty="0"/>
              <a:t>  - Patent – must be filed and approved by a governing body (e.g. US PTO)</a:t>
            </a:r>
          </a:p>
          <a:p>
            <a:r>
              <a:rPr lang="en-US" dirty="0"/>
              <a:t>  - Copyright – AUTOMATIC... The moment it exists in a “tangible medium”</a:t>
            </a:r>
          </a:p>
          <a:p>
            <a:r>
              <a:rPr lang="en-US" dirty="0"/>
              <a:t>    - That is, the moment you write it down, draw it, paint it, record it, it is copyrighted.</a:t>
            </a:r>
          </a:p>
          <a:p>
            <a:r>
              <a:rPr lang="en-US" dirty="0"/>
              <a:t>    - THIS IS AN IMPORTANT POINT!</a:t>
            </a:r>
          </a:p>
          <a:p>
            <a:r>
              <a:rPr lang="en-US" dirty="0"/>
              <a:t>    - Can also file an official copyright governing body</a:t>
            </a:r>
          </a:p>
          <a:p>
            <a:r>
              <a:rPr lang="en-US" dirty="0"/>
              <a:t>      - Can help make it easier to stop others who infringe on your copyright by using it without your permission.</a:t>
            </a:r>
          </a:p>
          <a:p>
            <a:r>
              <a:rPr lang="en-US" dirty="0"/>
              <a:t>      - But officially does not give you any more rights.</a:t>
            </a:r>
          </a:p>
          <a:p>
            <a:endParaRPr lang="en-US" dirty="0"/>
          </a:p>
          <a:p>
            <a:endParaRPr lang="en-US" dirty="0"/>
          </a:p>
          <a:p>
            <a:endParaRPr lang="en-US" dirty="0"/>
          </a:p>
        </p:txBody>
      </p:sp>
    </p:spTree>
    <p:extLst>
      <p:ext uri="{BB962C8B-B14F-4D97-AF65-F5344CB8AC3E}">
        <p14:creationId xmlns:p14="http://schemas.microsoft.com/office/powerpoint/2010/main" val="2758940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the last set of 3 is a little tricky…</a:t>
            </a:r>
          </a:p>
          <a:p>
            <a:r>
              <a:rPr lang="en-US" dirty="0"/>
              <a:t>    - It’s patent, trademark and copyright</a:t>
            </a:r>
          </a:p>
          <a:p>
            <a:r>
              <a:rPr lang="en-US" dirty="0"/>
              <a:t>      - It is an expression of a process.</a:t>
            </a:r>
          </a:p>
          <a:p>
            <a:r>
              <a:rPr lang="en-US" dirty="0"/>
              <a:t>      - branding that distinguishes it.</a:t>
            </a:r>
          </a:p>
          <a:p>
            <a:r>
              <a:rPr lang="en-US" dirty="0"/>
              <a:t>      - Exists in a tangible medium.</a:t>
            </a:r>
          </a:p>
          <a:p>
            <a:endParaRPr lang="en-US" dirty="0"/>
          </a:p>
          <a:p>
            <a:r>
              <a:rPr lang="en-US" dirty="0"/>
              <a:t>Notes:</a:t>
            </a:r>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a:p>
            <a:r>
              <a:rPr lang="en-US" sz="1400" b="0" i="0" dirty="0">
                <a:solidFill>
                  <a:srgbClr val="000000"/>
                </a:solidFill>
                <a:effectLst/>
                <a:latin typeface="Arial"/>
                <a:ea typeface="Arial"/>
                <a:cs typeface="Arial"/>
                <a:sym typeface="Arial" panose="020B0604020202020204" pitchFamily="34" charset="0"/>
              </a:rPr>
              <a:t>  - The word </a:t>
            </a:r>
            <a:r>
              <a:rPr lang="en-US" sz="1400" b="0" i="0" dirty="0" err="1">
                <a:solidFill>
                  <a:srgbClr val="000000"/>
                </a:solidFill>
                <a:effectLst/>
                <a:latin typeface="Arial"/>
                <a:ea typeface="Arial"/>
                <a:cs typeface="Arial"/>
                <a:sym typeface="Arial" panose="020B0604020202020204" pitchFamily="34" charset="0"/>
              </a:rPr>
              <a:t>pageRank</a:t>
            </a:r>
            <a:r>
              <a:rPr lang="en-US" sz="1400" b="0" i="0" dirty="0">
                <a:solidFill>
                  <a:srgbClr val="000000"/>
                </a:solidFill>
                <a:effectLst/>
                <a:latin typeface="Arial"/>
                <a:ea typeface="Arial"/>
                <a:cs typeface="Arial"/>
                <a:sym typeface="Arial" panose="020B0604020202020204" pitchFamily="34" charset="0"/>
              </a:rPr>
              <a:t> is a trademark of Google, and the PageRank process has been patented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any program that you write.</a:t>
            </a:r>
          </a:p>
          <a:p>
            <a:r>
              <a:rPr lang="en-US" dirty="0"/>
              <a:t>  - So not only is copying someone else's code often cheating, its actually illegal (in the US at least).</a:t>
            </a:r>
          </a:p>
          <a:p>
            <a:endParaRPr lang="en-US" dirty="0"/>
          </a:p>
          <a:p>
            <a:r>
              <a:rPr lang="en-US" dirty="0"/>
              <a:t>If the software expresses a novel process with commercial value, then that process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availability</a:t>
            </a:r>
          </a:p>
          <a:p>
            <a:r>
              <a:rPr lang="en-US" dirty="0"/>
              <a:t>  - </a:t>
            </a:r>
            <a:r>
              <a:rPr lang="en-US" dirty="0" err="1"/>
              <a:t>CoinBase</a:t>
            </a:r>
            <a:r>
              <a:rPr lang="en-US" dirty="0"/>
              <a:t> – instant exchange of bitcoin payments</a:t>
            </a:r>
          </a:p>
          <a:p>
            <a:r>
              <a:rPr lang="en-US" dirty="0"/>
              <a:t>  - Facebook – dynamic mask application</a:t>
            </a:r>
          </a:p>
          <a:p>
            <a:endParaRPr lang="en-US" dirty="0"/>
          </a:p>
          <a:p>
            <a:r>
              <a:rPr lang="en-US" dirty="0"/>
              <a:t>Software provides services and thus can be given a name and and that name can be trademarked to distinguish it.</a:t>
            </a:r>
          </a:p>
          <a:p>
            <a:r>
              <a:rPr lang="en-US" dirty="0"/>
              <a:t>  - Microsoft Word, Windows, PowerPoint, </a:t>
            </a:r>
            <a:r>
              <a:rPr lang="en-US" dirty="0" err="1"/>
              <a:t>etc</a:t>
            </a:r>
            <a:endParaRPr lang="en-US" dirty="0"/>
          </a:p>
          <a:p>
            <a:r>
              <a:rPr lang="en-US" dirty="0"/>
              <a:t>  - Adobe Acrobat</a:t>
            </a:r>
          </a:p>
          <a:p>
            <a:r>
              <a:rPr lang="en-US" dirty="0"/>
              <a:t>  - Safari</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Copyright is the basis for the majority of software licensing</a:t>
            </a:r>
          </a:p>
          <a:p>
            <a:r>
              <a:rPr lang="en-US" dirty="0"/>
              <a:t>  - Particularly in FOSS</a:t>
            </a:r>
          </a:p>
          <a:p>
            <a:r>
              <a:rPr lang="en-US" dirty="0"/>
              <a:t>  - Though patents do play some role.</a:t>
            </a:r>
          </a:p>
          <a:p>
            <a:r>
              <a:rPr lang="en-US" dirty="0"/>
              <a:t>  - So this is here just to solidify what we know.</a:t>
            </a:r>
          </a:p>
          <a:p>
            <a:r>
              <a:rPr lang="en-US" dirty="0"/>
              <a:t>  </a:t>
            </a:r>
          </a:p>
          <a:p>
            <a:r>
              <a:rPr lang="en-US" dirty="0"/>
              <a:t>The point about when it applies is important.</a:t>
            </a:r>
          </a:p>
          <a:p>
            <a:r>
              <a:rPr lang="en-US" dirty="0"/>
              <a:t>  - If you create something you own the copyright immediately.</a:t>
            </a:r>
          </a:p>
          <a:p>
            <a:r>
              <a:rPr lang="en-US" dirty="0"/>
              <a:t>  - If you create it for work, then the company typically owns it immediately.</a:t>
            </a:r>
          </a:p>
          <a:p>
            <a:endParaRPr lang="en-US" dirty="0"/>
          </a:p>
          <a:p>
            <a:r>
              <a:rPr lang="en-US" dirty="0"/>
              <a:t>Registering does not change your rights as the copyright owner.</a:t>
            </a:r>
          </a:p>
          <a:p>
            <a:r>
              <a:rPr lang="en-US" dirty="0"/>
              <a:t>  - Allows you to formally establish that you were the creator</a:t>
            </a:r>
          </a:p>
          <a:p>
            <a:r>
              <a:rPr lang="en-US" dirty="0"/>
              <a:t>  - Thus, it make it easier to legally defend your copyright against infringement.</a:t>
            </a:r>
          </a:p>
          <a:p>
            <a:endParaRPr lang="en-US" dirty="0"/>
          </a:p>
        </p:txBody>
      </p:sp>
    </p:spTree>
    <p:extLst>
      <p:ext uri="{BB962C8B-B14F-4D97-AF65-F5344CB8AC3E}">
        <p14:creationId xmlns:p14="http://schemas.microsoft.com/office/powerpoint/2010/main" val="4275989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modifying, redistributing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p:txBody>
      </p:sp>
    </p:spTree>
    <p:extLst>
      <p:ext uri="{BB962C8B-B14F-4D97-AF65-F5344CB8AC3E}">
        <p14:creationId xmlns:p14="http://schemas.microsoft.com/office/powerpoint/2010/main" val="2667399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in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a:t>
            </a:r>
          </a:p>
          <a:p>
            <a:r>
              <a:rPr lang="en-US" dirty="0"/>
              <a:t>      - Share-a-like or reciprocal - if you want a positive connotation</a:t>
            </a:r>
          </a:p>
          <a:p>
            <a:r>
              <a:rPr lang="en-US" dirty="0"/>
              <a:t>      - Contagious or Viral -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disclaims liability </a:t>
            </a:r>
          </a:p>
          <a:p>
            <a:r>
              <a:rPr lang="en-US" dirty="0"/>
              <a:t>  - Important , but less relevant to this conversation</a:t>
            </a:r>
          </a:p>
          <a:p>
            <a:endParaRPr lang="en-US" dirty="0"/>
          </a:p>
          <a:p>
            <a:r>
              <a:rPr lang="en-US" dirty="0"/>
              <a:t>ASK:</a:t>
            </a:r>
          </a:p>
          <a:p>
            <a:r>
              <a:rPr lang="en-US" dirty="0"/>
              <a:t>  - What permissions does this license grant?</a:t>
            </a:r>
          </a:p>
          <a:p>
            <a:r>
              <a:rPr lang="en-US" dirty="0"/>
              <a:t>    - Are any of those surprising?  What does that mean?</a:t>
            </a:r>
          </a:p>
          <a:p>
            <a:endParaRPr lang="en-US" dirty="0"/>
          </a:p>
          <a:p>
            <a:r>
              <a:rPr lang="en-US" dirty="0"/>
              <a:t>  - What does this license require to receive those permissions?</a:t>
            </a:r>
          </a:p>
          <a:p>
            <a:r>
              <a:rPr lang="en-US" dirty="0"/>
              <a:t>    - Just include the license with the software that was copied or modified.</a:t>
            </a:r>
          </a:p>
          <a:p>
            <a:endParaRPr lang="en-US" dirty="0"/>
          </a:p>
          <a:p>
            <a:r>
              <a:rPr lang="en-US" dirty="0"/>
              <a:t>  - Is this license permissive or copyleft?</a:t>
            </a:r>
          </a:p>
          <a:p>
            <a:r>
              <a:rPr lang="en-US" dirty="0"/>
              <a:t>    - Why do you think that?</a:t>
            </a:r>
          </a:p>
          <a:p>
            <a:endParaRPr lang="en-US" dirty="0"/>
          </a:p>
          <a:p>
            <a:endParaRPr lang="en-US" dirty="0"/>
          </a:p>
          <a:p>
            <a:r>
              <a:rPr lang="en-US" dirty="0"/>
              <a:t>  - Important Notes: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anyone can still do what they want with the original (i.e. get it from where you got it).</a:t>
            </a:r>
          </a:p>
        </p:txBody>
      </p:sp>
    </p:spTree>
    <p:extLst>
      <p:ext uri="{BB962C8B-B14F-4D97-AF65-F5344CB8AC3E}">
        <p14:creationId xmlns:p14="http://schemas.microsoft.com/office/powerpoint/2010/main" val="2521921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7175370" cy="1159800"/>
          </a:xfrm>
        </p:spPr>
        <p:txBody>
          <a:bodyPr/>
          <a:lstStyle/>
          <a:p>
            <a:r>
              <a:rPr lang="en-US" sz="4400" dirty="0"/>
              <a:t>06 – Intellectual Property and Software Licensing</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2022</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5522527" y="2340432"/>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76502" y="3162937"/>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FD779BAE-D384-1DEF-025C-1D1266F8DC95}"/>
              </a:ext>
            </a:extLst>
          </p:cNvPr>
          <p:cNvSpPr/>
          <p:nvPr/>
        </p:nvSpPr>
        <p:spPr>
          <a:xfrm>
            <a:off x="319827" y="1022118"/>
            <a:ext cx="7522583" cy="900952"/>
          </a:xfrm>
          <a:custGeom>
            <a:avLst/>
            <a:gdLst>
              <a:gd name="connsiteX0" fmla="*/ 0 w 7522212"/>
              <a:gd name="connsiteY0" fmla="*/ 108206 h 649224"/>
              <a:gd name="connsiteX1" fmla="*/ 108206 w 7522212"/>
              <a:gd name="connsiteY1" fmla="*/ 0 h 649224"/>
              <a:gd name="connsiteX2" fmla="*/ 7414006 w 7522212"/>
              <a:gd name="connsiteY2" fmla="*/ 0 h 649224"/>
              <a:gd name="connsiteX3" fmla="*/ 7522212 w 7522212"/>
              <a:gd name="connsiteY3" fmla="*/ 108206 h 649224"/>
              <a:gd name="connsiteX4" fmla="*/ 7522212 w 7522212"/>
              <a:gd name="connsiteY4" fmla="*/ 541018 h 649224"/>
              <a:gd name="connsiteX5" fmla="*/ 7414006 w 7522212"/>
              <a:gd name="connsiteY5" fmla="*/ 649224 h 649224"/>
              <a:gd name="connsiteX6" fmla="*/ 108206 w 7522212"/>
              <a:gd name="connsiteY6" fmla="*/ 649224 h 649224"/>
              <a:gd name="connsiteX7" fmla="*/ 0 w 7522212"/>
              <a:gd name="connsiteY7" fmla="*/ 541018 h 649224"/>
              <a:gd name="connsiteX8" fmla="*/ 0 w 7522212"/>
              <a:gd name="connsiteY8" fmla="*/ 108206 h 649224"/>
              <a:gd name="connsiteX0" fmla="*/ 0 w 7522212"/>
              <a:gd name="connsiteY0" fmla="*/ 112228 h 653246"/>
              <a:gd name="connsiteX1" fmla="*/ 108206 w 7522212"/>
              <a:gd name="connsiteY1" fmla="*/ 4022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112228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338471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338471 h 653246"/>
              <a:gd name="connsiteX0" fmla="*/ 0 w 7522212"/>
              <a:gd name="connsiteY0" fmla="*/ 334449 h 649224"/>
              <a:gd name="connsiteX1" fmla="*/ 2653443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0 w 7522212"/>
              <a:gd name="connsiteY0" fmla="*/ 334449 h 649224"/>
              <a:gd name="connsiteX1" fmla="*/ 4651925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23270 w 7545482"/>
              <a:gd name="connsiteY0" fmla="*/ 334449 h 922601"/>
              <a:gd name="connsiteX1" fmla="*/ 4675195 w 7545482"/>
              <a:gd name="connsiteY1" fmla="*/ 311085 h 922601"/>
              <a:gd name="connsiteX2" fmla="*/ 4633291 w 7545482"/>
              <a:gd name="connsiteY2" fmla="*/ 14831 h 922601"/>
              <a:gd name="connsiteX3" fmla="*/ 7437276 w 7545482"/>
              <a:gd name="connsiteY3" fmla="*/ 0 h 922601"/>
              <a:gd name="connsiteX4" fmla="*/ 7545482 w 7545482"/>
              <a:gd name="connsiteY4" fmla="*/ 108206 h 922601"/>
              <a:gd name="connsiteX5" fmla="*/ 7545482 w 7545482"/>
              <a:gd name="connsiteY5" fmla="*/ 541018 h 922601"/>
              <a:gd name="connsiteX6" fmla="*/ 7437276 w 7545482"/>
              <a:gd name="connsiteY6" fmla="*/ 649224 h 922601"/>
              <a:gd name="connsiteX7" fmla="*/ 27782 w 7545482"/>
              <a:gd name="connsiteY7" fmla="*/ 922601 h 922601"/>
              <a:gd name="connsiteX8" fmla="*/ 23270 w 7545482"/>
              <a:gd name="connsiteY8" fmla="*/ 541018 h 922601"/>
              <a:gd name="connsiteX9" fmla="*/ 23270 w 7545482"/>
              <a:gd name="connsiteY9" fmla="*/ 334449 h 922601"/>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52017 w 7522583"/>
              <a:gd name="connsiteY7" fmla="*/ 875467 h 875467"/>
              <a:gd name="connsiteX8" fmla="*/ 371 w 7522583"/>
              <a:gd name="connsiteY8" fmla="*/ 541018 h 875467"/>
              <a:gd name="connsiteX9" fmla="*/ 371 w 7522583"/>
              <a:gd name="connsiteY9" fmla="*/ 334449 h 875467"/>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1376998 w 7522583"/>
              <a:gd name="connsiteY7" fmla="*/ 825537 h 875467"/>
              <a:gd name="connsiteX8" fmla="*/ 52017 w 7522583"/>
              <a:gd name="connsiteY8" fmla="*/ 875467 h 875467"/>
              <a:gd name="connsiteX9" fmla="*/ 371 w 7522583"/>
              <a:gd name="connsiteY9" fmla="*/ 541018 h 875467"/>
              <a:gd name="connsiteX10" fmla="*/ 371 w 7522583"/>
              <a:gd name="connsiteY10" fmla="*/ 334449 h 875467"/>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50754 w 7522583"/>
              <a:gd name="connsiteY7" fmla="*/ 900952 h 900952"/>
              <a:gd name="connsiteX8" fmla="*/ 52017 w 7522583"/>
              <a:gd name="connsiteY8" fmla="*/ 875467 h 900952"/>
              <a:gd name="connsiteX9" fmla="*/ 371 w 7522583"/>
              <a:gd name="connsiteY9" fmla="*/ 541018 h 900952"/>
              <a:gd name="connsiteX10" fmla="*/ 371 w 7522583"/>
              <a:gd name="connsiteY10"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810631 w 7522583"/>
              <a:gd name="connsiteY7" fmla="*/ 882096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13047 w 7522583"/>
              <a:gd name="connsiteY7" fmla="*/ 618145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22583" h="900952">
                <a:moveTo>
                  <a:pt x="371" y="334449"/>
                </a:moveTo>
                <a:cubicBezTo>
                  <a:pt x="371" y="274688"/>
                  <a:pt x="4592535" y="311085"/>
                  <a:pt x="4652296" y="311085"/>
                </a:cubicBezTo>
                <a:lnTo>
                  <a:pt x="4610392" y="14831"/>
                </a:lnTo>
                <a:lnTo>
                  <a:pt x="7414377" y="0"/>
                </a:lnTo>
                <a:cubicBezTo>
                  <a:pt x="7474138" y="0"/>
                  <a:pt x="7522583" y="48445"/>
                  <a:pt x="7522583" y="108206"/>
                </a:cubicBezTo>
                <a:lnTo>
                  <a:pt x="7522583" y="541018"/>
                </a:lnTo>
                <a:cubicBezTo>
                  <a:pt x="7522583" y="600779"/>
                  <a:pt x="7474138" y="649224"/>
                  <a:pt x="7414377" y="649224"/>
                </a:cubicBezTo>
                <a:lnTo>
                  <a:pt x="1113047" y="618145"/>
                </a:lnTo>
                <a:lnTo>
                  <a:pt x="1150754" y="900952"/>
                </a:lnTo>
                <a:lnTo>
                  <a:pt x="52017" y="875467"/>
                </a:lnTo>
                <a:cubicBezTo>
                  <a:pt x="-7744" y="875467"/>
                  <a:pt x="371" y="600779"/>
                  <a:pt x="371" y="541018"/>
                </a:cubicBezTo>
                <a:lnTo>
                  <a:pt x="371" y="334449"/>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a:t>
            </a:r>
            <a:r>
              <a:rPr lang="en-US" sz="1800" b="1" dirty="0"/>
              <a:t>Stack Overflow</a:t>
            </a:r>
            <a:r>
              <a:rPr lang="en-US" sz="1800" dirty="0"/>
              <a:t>…</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999461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HW 06 – 1 Week</a:t>
            </a:r>
          </a:p>
          <a:p>
            <a:r>
              <a:rPr lang="en-US" sz="1800" dirty="0"/>
              <a:t>Back quizzes (Q2 – Q5)</a:t>
            </a:r>
          </a:p>
          <a:p>
            <a:r>
              <a:rPr lang="en-US" sz="1800" dirty="0"/>
              <a:t>Quiz 06</a:t>
            </a:r>
          </a:p>
          <a:p>
            <a:r>
              <a:rPr lang="en-US" sz="1800" dirty="0"/>
              <a:t>Revise and resubmits of HW 05 as desired/necessary.</a:t>
            </a:r>
          </a:p>
          <a:p>
            <a:pPr lvl="1"/>
            <a:r>
              <a:rPr lang="en-US" sz="1800" dirty="0"/>
              <a:t>1 Week from return date.</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14</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inventions and creative works,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There are 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pPr marL="76200" indent="0">
              <a:buNone/>
            </a:pPr>
            <a:endParaRPr lang="en-US" sz="1050" dirty="0"/>
          </a:p>
          <a:p>
            <a:pPr marL="285750" indent="-285750">
              <a:buFont typeface="Arial" panose="020B0604020202020204" pitchFamily="34" charset="0"/>
              <a:buChar char="•"/>
            </a:pPr>
            <a:r>
              <a:rPr lang="en-US" sz="2000" dirty="0"/>
              <a:t>For each of:</a:t>
            </a:r>
          </a:p>
          <a:p>
            <a:pPr marL="742950" lvl="1" indent="-285750">
              <a:buFont typeface="Arial" panose="020B0604020202020204" pitchFamily="34" charset="0"/>
              <a:buChar char="•"/>
            </a:pPr>
            <a:r>
              <a:rPr lang="en-US" sz="1800" dirty="0"/>
              <a:t>Trademark</a:t>
            </a:r>
          </a:p>
          <a:p>
            <a:pPr marL="742950" lvl="1" indent="-285750">
              <a:buFont typeface="Arial" panose="020B0604020202020204" pitchFamily="34" charset="0"/>
              <a:buChar char="•"/>
            </a:pPr>
            <a:r>
              <a:rPr lang="en-US" sz="1800" dirty="0"/>
              <a:t>Patent</a:t>
            </a:r>
          </a:p>
          <a:p>
            <a:pPr marL="742950" lvl="1" indent="-285750">
              <a:buFont typeface="Arial" panose="020B0604020202020204" pitchFamily="34" charset="0"/>
              <a:buChar char="•"/>
            </a:pPr>
            <a:r>
              <a:rPr lang="en-US" sz="1800" dirty="0"/>
              <a:t>Copyright</a:t>
            </a:r>
            <a:endParaRPr lang="en-US" sz="1600" dirty="0"/>
          </a:p>
          <a:p>
            <a:pPr marL="285750" indent="-285750">
              <a:buFont typeface="Arial" panose="020B0604020202020204" pitchFamily="34" charset="0"/>
              <a:buChar char="•"/>
            </a:pPr>
            <a:r>
              <a:rPr lang="en-US" sz="1800" dirty="0"/>
              <a:t>Identify:</a:t>
            </a:r>
          </a:p>
          <a:p>
            <a:pPr marL="742950" lvl="1" indent="-285750">
              <a:buFont typeface="Arial" panose="020B0604020202020204" pitchFamily="34" charset="0"/>
              <a:buChar char="•"/>
            </a:pPr>
            <a:r>
              <a:rPr lang="en-US" sz="1800" dirty="0"/>
              <a:t>keywords that describe what is protected.</a:t>
            </a:r>
          </a:p>
          <a:p>
            <a:pPr marL="742950" lvl="1" indent="-285750">
              <a:buFont typeface="Arial" panose="020B0604020202020204" pitchFamily="34" charset="0"/>
              <a:buChar char="•"/>
            </a:pPr>
            <a:r>
              <a:rPr lang="en-US" sz="1800" dirty="0"/>
              <a:t>keywords that describe what is required to receive that protection.</a:t>
            </a:r>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344908" y="1917705"/>
            <a:ext cx="2576884" cy="1835334"/>
          </a:xfrm>
          <a:prstGeom prst="rect">
            <a:avLst/>
          </a:prstGeom>
        </p:spPr>
      </p:pic>
    </p:spTree>
    <p:extLst>
      <p:ext uri="{BB962C8B-B14F-4D97-AF65-F5344CB8AC3E}">
        <p14:creationId xmlns:p14="http://schemas.microsoft.com/office/powerpoint/2010/main" val="471684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51537"/>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651579"/>
            <a:ext cx="6761100" cy="3836226"/>
          </a:xfrm>
        </p:spPr>
        <p:txBody>
          <a:bodyPr/>
          <a:lstStyle/>
          <a:p>
            <a:r>
              <a:rPr lang="en-US" sz="2000" dirty="0"/>
              <a:t>Using the last activity and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 of protection that is most likely to apply to each of the following:</a:t>
            </a:r>
          </a:p>
          <a:p>
            <a:pPr marL="742950" lvl="1" indent="-285750">
              <a:buFont typeface="Arial" panose="020B0604020202020204" pitchFamily="34" charset="0"/>
              <a:buChar char="•"/>
            </a:pPr>
            <a:r>
              <a:rPr lang="en-US" dirty="0"/>
              <a:t>This presentation</a:t>
            </a:r>
          </a:p>
          <a:p>
            <a:pPr marL="742950" lvl="1" indent="-285750">
              <a:buFont typeface="Arial" panose="020B0604020202020204" pitchFamily="34" charset="0"/>
              <a:buChar char="•"/>
            </a:pPr>
            <a:r>
              <a:rPr lang="en-US" dirty="0"/>
              <a:t>The name Microsoft</a:t>
            </a:r>
          </a:p>
          <a:p>
            <a:pPr marL="742950" lvl="1" indent="-285750">
              <a:buFont typeface="Arial" panose="020B0604020202020204" pitchFamily="34" charset="0"/>
              <a:buChar char="•"/>
            </a:pPr>
            <a:r>
              <a:rPr lang="en-US" dirty="0"/>
              <a:t>The Java </a:t>
            </a:r>
            <a:r>
              <a:rPr lang="en-US" dirty="0">
                <a:latin typeface="Courier" pitchFamily="2" charset="0"/>
              </a:rPr>
              <a:t>String</a:t>
            </a:r>
            <a:r>
              <a:rPr lang="en-US" dirty="0"/>
              <a:t> class</a:t>
            </a:r>
          </a:p>
          <a:p>
            <a:pPr marL="742950" lvl="1" indent="-285750">
              <a:buFont typeface="Arial" panose="020B0604020202020204" pitchFamily="34" charset="0"/>
              <a:buChar char="•"/>
            </a:pPr>
            <a:r>
              <a:rPr lang="en-US" dirty="0"/>
              <a:t>The sound an iMac makes at startup</a:t>
            </a:r>
          </a:p>
          <a:p>
            <a:pPr marL="742950" lvl="1" indent="-285750">
              <a:buFont typeface="Arial" panose="020B0604020202020204" pitchFamily="34" charset="0"/>
              <a:buChar char="•"/>
            </a:pPr>
            <a:r>
              <a:rPr lang="en-US" dirty="0"/>
              <a:t>The Linux kernel</a:t>
            </a:r>
          </a:p>
          <a:p>
            <a:pPr marL="742950" lvl="1" indent="-285750">
              <a:buFont typeface="Arial" panose="020B0604020202020204" pitchFamily="34" charset="0"/>
              <a:buChar char="•"/>
            </a:pPr>
            <a:r>
              <a:rPr lang="en-US" dirty="0"/>
              <a:t>The Microsoft Windows operating system</a:t>
            </a:r>
          </a:p>
          <a:p>
            <a:pPr marL="742950" lvl="1" indent="-285750">
              <a:buFont typeface="Arial" panose="020B0604020202020204" pitchFamily="34" charset="0"/>
              <a:buChar char="•"/>
            </a:pPr>
            <a:r>
              <a:rPr lang="en-US" dirty="0"/>
              <a:t>Google’s PageRank algorithm</a:t>
            </a:r>
          </a:p>
          <a:p>
            <a:pPr marL="742950" lvl="1" indent="-285750">
              <a:buFont typeface="Arial" panose="020B0604020202020204" pitchFamily="34" charset="0"/>
              <a:buChar char="•"/>
            </a:pPr>
            <a:r>
              <a:rPr lang="en-US" dirty="0"/>
              <a:t>The term PageRank</a:t>
            </a:r>
          </a:p>
          <a:p>
            <a:pPr marL="742950" lvl="1" indent="-285750">
              <a:buFont typeface="Arial" panose="020B0604020202020204" pitchFamily="34" charset="0"/>
              <a:buChar char="•"/>
            </a:pPr>
            <a:r>
              <a:rPr lang="en-US"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a:t>
            </a:r>
            <a:r>
              <a:rPr lang="en-US" sz="1600" i="1" dirty="0"/>
              <a:t>creative work</a:t>
            </a:r>
            <a:r>
              <a:rPr lang="en-US" sz="1600" dirty="0"/>
              <a:t>” that exists “</a:t>
            </a:r>
            <a:r>
              <a:rPr lang="en-US" sz="1600" i="1" dirty="0"/>
              <a:t>in a tangible medium</a:t>
            </a:r>
            <a:r>
              <a:rPr lang="en-US" sz="1600" dirty="0"/>
              <a:t>.”</a:t>
            </a:r>
          </a:p>
          <a:p>
            <a:pPr lvl="2"/>
            <a:r>
              <a:rPr lang="en-US" sz="1600" dirty="0"/>
              <a:t>That program is </a:t>
            </a:r>
            <a:r>
              <a:rPr lang="en-US" sz="1600" b="1" i="1" dirty="0"/>
              <a:t>copyrighted</a:t>
            </a:r>
          </a:p>
          <a:p>
            <a:pPr lvl="1"/>
            <a:endParaRPr lang="en-US" sz="1600" dirty="0"/>
          </a:p>
          <a:p>
            <a:pPr lvl="1"/>
            <a:r>
              <a:rPr lang="en-US" sz="1600" dirty="0"/>
              <a:t>It can “</a:t>
            </a:r>
            <a:r>
              <a:rPr lang="en-US" sz="1600" i="1" dirty="0"/>
              <a:t>express a process</a:t>
            </a:r>
            <a:r>
              <a:rPr lang="en-US" sz="1600" dirty="0"/>
              <a:t>” that is “</a:t>
            </a:r>
            <a:r>
              <a:rPr lang="en-US" sz="1600" i="1" dirty="0"/>
              <a:t>new, unique</a:t>
            </a:r>
            <a:r>
              <a:rPr lang="en-US" sz="1600" dirty="0"/>
              <a:t>”, and “</a:t>
            </a:r>
            <a:r>
              <a:rPr lang="en-US" sz="1600" i="1" dirty="0"/>
              <a:t>usable in some type of industry</a:t>
            </a:r>
            <a:r>
              <a:rPr lang="en-US" sz="1600" dirty="0"/>
              <a:t>.”</a:t>
            </a:r>
          </a:p>
          <a:p>
            <a:pPr lvl="2"/>
            <a:r>
              <a:rPr lang="en-US" sz="1600" dirty="0"/>
              <a:t>That process can be </a:t>
            </a:r>
            <a:r>
              <a:rPr lang="en-US" sz="1600" b="1" i="1" dirty="0"/>
              <a:t>patented</a:t>
            </a:r>
            <a:r>
              <a:rPr lang="en-US" sz="1600" dirty="0"/>
              <a:t>.</a:t>
            </a:r>
          </a:p>
          <a:p>
            <a:pPr lvl="2"/>
            <a:endParaRPr lang="en-US" sz="1600" dirty="0"/>
          </a:p>
          <a:p>
            <a:pPr lvl="1"/>
            <a:r>
              <a:rPr lang="en-US" sz="1600" dirty="0"/>
              <a:t>It provides “</a:t>
            </a:r>
            <a:r>
              <a:rPr lang="en-US" sz="1600" i="1" dirty="0"/>
              <a:t>goods or services</a:t>
            </a:r>
            <a:r>
              <a:rPr lang="en-US" sz="1600" dirty="0"/>
              <a:t>” and the name “</a:t>
            </a:r>
            <a:r>
              <a:rPr lang="en-US" sz="1600" i="1" dirty="0"/>
              <a:t>distinguishes them from others</a:t>
            </a:r>
            <a:r>
              <a:rPr lang="en-US" sz="1600" dirty="0"/>
              <a:t>.”</a:t>
            </a:r>
          </a:p>
          <a:p>
            <a:pPr lvl="2"/>
            <a:r>
              <a:rPr lang="en-US" sz="1600" dirty="0"/>
              <a:t>That name can be </a:t>
            </a:r>
            <a:r>
              <a:rPr lang="en-US" sz="1600" b="1"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dissolve">
                                      <p:cBhvr>
                                        <p:cTn id="1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Copyright - Key Points</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2000" dirty="0"/>
              <a:t>Protects:</a:t>
            </a:r>
          </a:p>
          <a:p>
            <a:pPr lvl="1"/>
            <a:r>
              <a:rPr lang="en-US" sz="2000" dirty="0"/>
              <a:t>Creative works</a:t>
            </a:r>
          </a:p>
          <a:p>
            <a:r>
              <a:rPr lang="en-US" sz="2000" dirty="0"/>
              <a:t>Requires:</a:t>
            </a:r>
          </a:p>
          <a:p>
            <a:pPr lvl="1"/>
            <a:r>
              <a:rPr lang="en-US" sz="2000" dirty="0"/>
              <a:t>Work must be original</a:t>
            </a:r>
          </a:p>
          <a:p>
            <a:pPr lvl="1"/>
            <a:r>
              <a:rPr lang="en-US" sz="2000" dirty="0"/>
              <a:t>Must exist in a tangible medium</a:t>
            </a:r>
          </a:p>
          <a:p>
            <a:endParaRPr lang="en-US" sz="2000" dirty="0"/>
          </a:p>
          <a:p>
            <a:r>
              <a:rPr lang="en-US" sz="2000" dirty="0"/>
              <a:t>Copyright </a:t>
            </a:r>
            <a:r>
              <a:rPr lang="en-US" sz="2000" b="1" dirty="0"/>
              <a:t>applies immediately </a:t>
            </a:r>
            <a:r>
              <a:rPr lang="en-US" sz="2000" dirty="0"/>
              <a:t>upon the work being fixed in a tangible medium.</a:t>
            </a:r>
          </a:p>
          <a:p>
            <a:pPr lvl="1"/>
            <a:r>
              <a:rPr lang="en-US" sz="2000" dirty="0"/>
              <a:t>Can but does not have to be registered</a:t>
            </a:r>
          </a:p>
          <a:p>
            <a:pPr lvl="1"/>
            <a:endParaRPr lang="en-US" sz="2000" dirty="0"/>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4051806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a:t>
            </a:r>
            <a:r>
              <a:rPr lang="en-US" sz="1800" b="1" i="1" dirty="0"/>
              <a:t>used by copyright holders</a:t>
            </a:r>
            <a:r>
              <a:rPr lang="en-US" sz="1800" dirty="0"/>
              <a:t> to </a:t>
            </a:r>
            <a:r>
              <a:rPr lang="en-US" sz="1800" b="1" i="1" dirty="0"/>
              <a:t>grant or restrict your permission (rights) </a:t>
            </a:r>
            <a:r>
              <a:rPr lang="en-US" sz="1800" dirty="0"/>
              <a:t>to copy, distribute, modify and redistribute the software.</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300" y="1086680"/>
            <a:ext cx="6578612" cy="3259074"/>
          </a:xfrm>
        </p:spPr>
        <p:txBody>
          <a:bodyPr/>
          <a:lstStyle/>
          <a:p>
            <a:r>
              <a:rPr lang="en-US" sz="1800" dirty="0"/>
              <a:t>A license makes software Free and Open Source by </a:t>
            </a:r>
            <a:r>
              <a:rPr lang="en-US" sz="1800" b="1" i="1" dirty="0"/>
              <a:t>granting specific permissions </a:t>
            </a:r>
            <a:r>
              <a:rPr lang="en-US" sz="1800" dirty="0"/>
              <a:t>for how others may use the copyrighted work and by </a:t>
            </a:r>
            <a:r>
              <a:rPr lang="en-US" sz="1800" b="1" i="1" dirty="0"/>
              <a:t>specifying what is required </a:t>
            </a:r>
            <a:r>
              <a:rPr lang="en-US" sz="1800" dirty="0"/>
              <a:t>of those users in order to receive the permissions.</a:t>
            </a:r>
          </a:p>
          <a:p>
            <a:endParaRPr lang="en-US" sz="1800" dirty="0"/>
          </a:p>
          <a:p>
            <a:pPr lvl="1"/>
            <a:r>
              <a:rPr lang="en-US" sz="1800" b="1" dirty="0"/>
              <a:t>Permissive Licenses</a:t>
            </a:r>
          </a:p>
          <a:p>
            <a:pPr lvl="2"/>
            <a:r>
              <a:rPr lang="en-US" sz="1800" dirty="0"/>
              <a:t>Permissions: “Do Anything” / “Anything Goes”</a:t>
            </a:r>
          </a:p>
          <a:p>
            <a:pPr lvl="2"/>
            <a:r>
              <a:rPr lang="en-US" sz="1800" dirty="0"/>
              <a:t>Requirements: Typically just attribution</a:t>
            </a:r>
          </a:p>
          <a:p>
            <a:endParaRPr lang="en-US" sz="1800" dirty="0"/>
          </a:p>
          <a:p>
            <a:pPr lvl="1"/>
            <a:r>
              <a:rPr lang="en-US" sz="1800" b="1" dirty="0"/>
              <a:t>Copyleft Licenses</a:t>
            </a:r>
          </a:p>
          <a:p>
            <a:pPr lvl="2"/>
            <a:r>
              <a:rPr lang="en-US" sz="1800" dirty="0"/>
              <a:t>Permissions: Four freedoms:</a:t>
            </a:r>
          </a:p>
          <a:p>
            <a:pPr lvl="2"/>
            <a:r>
              <a:rPr lang="en-US" sz="1800" dirty="0"/>
              <a:t>Requirements:  “Share-a-like” / ”Reciprocal”</a:t>
            </a:r>
          </a:p>
          <a:p>
            <a:pPr lvl="3"/>
            <a:r>
              <a:rPr lang="en-US" sz="1600" dirty="0"/>
              <a:t>”Contagious” /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dissolve">
                                      <p:cBhvr>
                                        <p:cTn id="23" dur="500"/>
                                        <p:tgtEl>
                                          <p:spTgt spid="3">
                                            <p:txEl>
                                              <p:pRg st="7" end="7"/>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dissolve">
                                      <p:cBhvr>
                                        <p:cTn id="31"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
        <p:nvSpPr>
          <p:cNvPr id="2" name="Rounded Rectangle 1">
            <a:extLst>
              <a:ext uri="{FF2B5EF4-FFF2-40B4-BE49-F238E27FC236}">
                <a16:creationId xmlns:a16="http://schemas.microsoft.com/office/drawing/2014/main" id="{20054B44-00DD-09E8-6300-A92022EAB2D5}"/>
              </a:ext>
            </a:extLst>
          </p:cNvPr>
          <p:cNvSpPr/>
          <p:nvPr/>
        </p:nvSpPr>
        <p:spPr>
          <a:xfrm>
            <a:off x="365919" y="1922525"/>
            <a:ext cx="7411194" cy="952649"/>
          </a:xfrm>
          <a:custGeom>
            <a:avLst/>
            <a:gdLst>
              <a:gd name="connsiteX0" fmla="*/ 0 w 7411194"/>
              <a:gd name="connsiteY0" fmla="*/ 158778 h 952649"/>
              <a:gd name="connsiteX1" fmla="*/ 158778 w 7411194"/>
              <a:gd name="connsiteY1" fmla="*/ 0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0 w 7411194"/>
              <a:gd name="connsiteY0" fmla="*/ 158778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2516957 w 7411194"/>
              <a:gd name="connsiteY8"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293199 w 7411194"/>
              <a:gd name="connsiteY8" fmla="*/ 566151 h 952649"/>
              <a:gd name="connsiteX9" fmla="*/ 2516957 w 7411194"/>
              <a:gd name="connsiteY9"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1154 w 7411194"/>
              <a:gd name="connsiteY8" fmla="*/ 339908 h 952649"/>
              <a:gd name="connsiteX9" fmla="*/ 2516957 w 7411194"/>
              <a:gd name="connsiteY9" fmla="*/ 337887 h 95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11194" h="952649">
                <a:moveTo>
                  <a:pt x="2516957" y="337887"/>
                </a:moveTo>
                <a:cubicBezTo>
                  <a:pt x="2516957" y="250196"/>
                  <a:pt x="2465495" y="9427"/>
                  <a:pt x="2553186" y="9427"/>
                </a:cubicBezTo>
                <a:lnTo>
                  <a:pt x="7252416" y="0"/>
                </a:lnTo>
                <a:cubicBezTo>
                  <a:pt x="7340107" y="0"/>
                  <a:pt x="7411194" y="71087"/>
                  <a:pt x="7411194" y="158778"/>
                </a:cubicBezTo>
                <a:lnTo>
                  <a:pt x="7411194" y="793871"/>
                </a:lnTo>
                <a:cubicBezTo>
                  <a:pt x="7411194" y="881562"/>
                  <a:pt x="7340107" y="952649"/>
                  <a:pt x="7252416" y="952649"/>
                </a:cubicBezTo>
                <a:lnTo>
                  <a:pt x="158778" y="952649"/>
                </a:lnTo>
                <a:cubicBezTo>
                  <a:pt x="71087" y="952649"/>
                  <a:pt x="0" y="881562"/>
                  <a:pt x="0" y="793871"/>
                </a:cubicBezTo>
                <a:lnTo>
                  <a:pt x="11154" y="339908"/>
                </a:lnTo>
                <a:lnTo>
                  <a:pt x="2516957" y="337887"/>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143B9872-30A0-2A29-4F34-2F524CDE9E58}"/>
              </a:ext>
            </a:extLst>
          </p:cNvPr>
          <p:cNvSpPr/>
          <p:nvPr/>
        </p:nvSpPr>
        <p:spPr>
          <a:xfrm>
            <a:off x="365919" y="371661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390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5404</TotalTime>
  <Words>3225</Words>
  <Application>Microsoft Macintosh PowerPoint</Application>
  <PresentationFormat>On-screen Show (16:9)</PresentationFormat>
  <Paragraphs>373</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vt:lpstr>
      <vt:lpstr>Dosis</vt:lpstr>
      <vt:lpstr>Dosis ExtraLight</vt:lpstr>
      <vt:lpstr>Titillium Web Light</vt:lpstr>
      <vt:lpstr>Mowbray template</vt:lpstr>
      <vt:lpstr>06 – Intellectual Property and Software Licensing</vt:lpstr>
      <vt:lpstr>Intellectual Property Protections</vt:lpstr>
      <vt:lpstr>Activity</vt:lpstr>
      <vt:lpstr>Activity</vt:lpstr>
      <vt:lpstr>Software as Intellectual Property</vt:lpstr>
      <vt:lpstr>Copyright - Key Points</vt:lpstr>
      <vt:lpstr>Software and Licensing</vt:lpstr>
      <vt:lpstr>FOSS Licenses</vt:lpstr>
      <vt:lpstr>PowerPoint Presentation</vt:lpstr>
      <vt:lpstr>PowerPoint Presentation</vt:lpstr>
      <vt:lpstr>This Can Get Complicated…</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165</cp:revision>
  <dcterms:created xsi:type="dcterms:W3CDTF">2020-09-22T12:35:49Z</dcterms:created>
  <dcterms:modified xsi:type="dcterms:W3CDTF">2022-10-03T19:23:54Z</dcterms:modified>
</cp:coreProperties>
</file>

<file path=docProps/thumbnail.jpeg>
</file>